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8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A568C-78FB-43E5-AEA8-F6D2D7CCE2F6}" type="datetimeFigureOut">
              <a:rPr lang="ar-IQ" smtClean="0"/>
              <a:t>24/01/1441</a:t>
            </a:fld>
            <a:endParaRPr lang="ar-IQ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F40B-9ED4-4DCF-B852-C81A3AB321B1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A568C-78FB-43E5-AEA8-F6D2D7CCE2F6}" type="datetimeFigureOut">
              <a:rPr lang="ar-IQ" smtClean="0"/>
              <a:t>24/01/1441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F40B-9ED4-4DCF-B852-C81A3AB321B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A568C-78FB-43E5-AEA8-F6D2D7CCE2F6}" type="datetimeFigureOut">
              <a:rPr lang="ar-IQ" smtClean="0"/>
              <a:t>24/01/1441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F40B-9ED4-4DCF-B852-C81A3AB321B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A568C-78FB-43E5-AEA8-F6D2D7CCE2F6}" type="datetimeFigureOut">
              <a:rPr lang="ar-IQ" smtClean="0"/>
              <a:t>24/01/1441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F40B-9ED4-4DCF-B852-C81A3AB321B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A568C-78FB-43E5-AEA8-F6D2D7CCE2F6}" type="datetimeFigureOut">
              <a:rPr lang="ar-IQ" smtClean="0"/>
              <a:t>24/01/1441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F40B-9ED4-4DCF-B852-C81A3AB321B1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A568C-78FB-43E5-AEA8-F6D2D7CCE2F6}" type="datetimeFigureOut">
              <a:rPr lang="ar-IQ" smtClean="0"/>
              <a:t>24/01/1441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F40B-9ED4-4DCF-B852-C81A3AB321B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A568C-78FB-43E5-AEA8-F6D2D7CCE2F6}" type="datetimeFigureOut">
              <a:rPr lang="ar-IQ" smtClean="0"/>
              <a:t>24/01/1441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F40B-9ED4-4DCF-B852-C81A3AB321B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A568C-78FB-43E5-AEA8-F6D2D7CCE2F6}" type="datetimeFigureOut">
              <a:rPr lang="ar-IQ" smtClean="0"/>
              <a:t>24/01/1441</a:t>
            </a:fld>
            <a:endParaRPr lang="ar-IQ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ECDF40B-9ED4-4DCF-B852-C81A3AB321B1}" type="slidenum">
              <a:rPr lang="ar-IQ" smtClean="0"/>
              <a:t>‹#›</a:t>
            </a:fld>
            <a:endParaRPr lang="ar-IQ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A568C-78FB-43E5-AEA8-F6D2D7CCE2F6}" type="datetimeFigureOut">
              <a:rPr lang="ar-IQ" smtClean="0"/>
              <a:t>24/01/1441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F40B-9ED4-4DCF-B852-C81A3AB321B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A568C-78FB-43E5-AEA8-F6D2D7CCE2F6}" type="datetimeFigureOut">
              <a:rPr lang="ar-IQ" smtClean="0"/>
              <a:t>24/01/1441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ECDF40B-9ED4-4DCF-B852-C81A3AB321B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88CA568C-78FB-43E5-AEA8-F6D2D7CCE2F6}" type="datetimeFigureOut">
              <a:rPr lang="ar-IQ" smtClean="0"/>
              <a:t>24/01/1441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F40B-9ED4-4DCF-B852-C81A3AB321B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88CA568C-78FB-43E5-AEA8-F6D2D7CCE2F6}" type="datetimeFigureOut">
              <a:rPr lang="ar-IQ" smtClean="0"/>
              <a:t>24/01/1441</a:t>
            </a:fld>
            <a:endParaRPr lang="ar-IQ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ECDF40B-9ED4-4DCF-B852-C81A3AB321B1}" type="slidenum">
              <a:rPr lang="ar-IQ" smtClean="0"/>
              <a:t>‹#›</a:t>
            </a:fld>
            <a:endParaRPr lang="ar-IQ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1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r" rtl="1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r" rtl="1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r" rtl="1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r" rtl="1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r" rtl="1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685800"/>
            <a:ext cx="1524000" cy="15240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5" name="صورة 1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53200" y="762000"/>
            <a:ext cx="1630045" cy="14478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6" name="Rectangle 5"/>
          <p:cNvSpPr/>
          <p:nvPr/>
        </p:nvSpPr>
        <p:spPr>
          <a:xfrm>
            <a:off x="1811971" y="2420888"/>
            <a:ext cx="587853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5400" b="1" dirty="0" smtClean="0"/>
              <a:t>General Biology  </a:t>
            </a:r>
            <a:endParaRPr lang="ar-IQ" sz="5400" dirty="0"/>
          </a:p>
        </p:txBody>
      </p:sp>
      <p:sp>
        <p:nvSpPr>
          <p:cNvPr id="9" name="Rectangle 8"/>
          <p:cNvSpPr/>
          <p:nvPr/>
        </p:nvSpPr>
        <p:spPr>
          <a:xfrm>
            <a:off x="2373829" y="4077072"/>
            <a:ext cx="397955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dirty="0" smtClean="0"/>
              <a:t> </a:t>
            </a:r>
            <a:r>
              <a:rPr lang="en-US" sz="4000" b="1" dirty="0" smtClean="0"/>
              <a:t>Dr. </a:t>
            </a:r>
            <a:r>
              <a:rPr lang="en-US" sz="4000" b="1" dirty="0" err="1" smtClean="0"/>
              <a:t>sraa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nsayef</a:t>
            </a:r>
            <a:endParaRPr lang="ar-IQ" sz="4000" dirty="0"/>
          </a:p>
        </p:txBody>
      </p:sp>
    </p:spTree>
    <p:extLst>
      <p:ext uri="{BB962C8B-B14F-4D97-AF65-F5344CB8AC3E}">
        <p14:creationId xmlns:p14="http://schemas.microsoft.com/office/powerpoint/2010/main" val="25779028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404664"/>
            <a:ext cx="7992888" cy="4525963"/>
          </a:xfrm>
          <a:solidFill>
            <a:srgbClr val="FF0000"/>
          </a:solidFill>
        </p:spPr>
        <p:txBody>
          <a:bodyPr/>
          <a:lstStyle/>
          <a:p>
            <a:pPr marL="36576" indent="0" algn="l" rtl="0">
              <a:buNone/>
            </a:pPr>
            <a:r>
              <a:rPr lang="en-US" b="1" dirty="0">
                <a:solidFill>
                  <a:srgbClr val="FFFF00"/>
                </a:solidFill>
              </a:rPr>
              <a:t>Nucleoid</a:t>
            </a:r>
            <a:endParaRPr lang="en-US" dirty="0">
              <a:solidFill>
                <a:srgbClr val="FFFF00"/>
              </a:solidFill>
            </a:endParaRPr>
          </a:p>
          <a:p>
            <a:pPr marL="36576" indent="0" algn="l" rtl="0">
              <a:buNone/>
            </a:pPr>
            <a:r>
              <a:rPr lang="en-US" dirty="0" smtClean="0"/>
              <a:t>The </a:t>
            </a:r>
            <a:r>
              <a:rPr lang="en-US" dirty="0"/>
              <a:t>bacterial have a single chromosome </a:t>
            </a:r>
            <a:endParaRPr lang="en-US" dirty="0" smtClean="0"/>
          </a:p>
          <a:p>
            <a:pPr marL="36576" indent="0" algn="l" rtl="0">
              <a:buNone/>
            </a:pPr>
            <a:r>
              <a:rPr lang="en-US" b="1" dirty="0">
                <a:solidFill>
                  <a:srgbClr val="FFFF00"/>
                </a:solidFill>
              </a:rPr>
              <a:t>Function</a:t>
            </a:r>
            <a:endParaRPr lang="en-US" dirty="0">
              <a:solidFill>
                <a:srgbClr val="FFFF00"/>
              </a:solidFill>
            </a:endParaRPr>
          </a:p>
          <a:p>
            <a:pPr marL="36576" indent="0" algn="l" rtl="0">
              <a:buNone/>
            </a:pPr>
            <a:r>
              <a:rPr lang="en-US" dirty="0"/>
              <a:t>Contain the genes that responsible of the structure and activity of the cell.</a:t>
            </a:r>
          </a:p>
          <a:p>
            <a:pPr marL="36576" indent="0" algn="l" rtl="0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1935949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404664"/>
            <a:ext cx="8424936" cy="5760640"/>
          </a:xfrm>
          <a:solidFill>
            <a:srgbClr val="FF0000"/>
          </a:solidFill>
        </p:spPr>
        <p:txBody>
          <a:bodyPr>
            <a:normAutofit/>
          </a:bodyPr>
          <a:lstStyle/>
          <a:p>
            <a:pPr marL="36576" indent="0" algn="l" rtl="0">
              <a:buNone/>
            </a:pPr>
            <a:r>
              <a:rPr lang="en-US" sz="3200" b="1" dirty="0">
                <a:solidFill>
                  <a:srgbClr val="FFFF00"/>
                </a:solidFill>
              </a:rPr>
              <a:t>Plasmids:</a:t>
            </a:r>
            <a:r>
              <a:rPr lang="en-US" b="1" dirty="0"/>
              <a:t> </a:t>
            </a:r>
            <a:r>
              <a:rPr lang="en-US" dirty="0"/>
              <a:t>are small ,circular, conveniently closed , double strand DNA molecules separate from the </a:t>
            </a:r>
            <a:r>
              <a:rPr lang="en-US" dirty="0" smtClean="0"/>
              <a:t>chromosome.</a:t>
            </a:r>
          </a:p>
          <a:p>
            <a:pPr marL="36576" indent="0" algn="just" rtl="0">
              <a:buNone/>
            </a:pPr>
            <a:r>
              <a:rPr lang="en-US" b="1" dirty="0">
                <a:solidFill>
                  <a:srgbClr val="FFFF00"/>
                </a:solidFill>
              </a:rPr>
              <a:t>Function</a:t>
            </a:r>
            <a:endParaRPr lang="en-US" dirty="0">
              <a:solidFill>
                <a:srgbClr val="FFFF00"/>
              </a:solidFill>
            </a:endParaRPr>
          </a:p>
          <a:p>
            <a:pPr marL="36576" indent="0" algn="just" rtl="0">
              <a:buNone/>
            </a:pPr>
            <a:r>
              <a:rPr lang="en-US" b="1" dirty="0">
                <a:solidFill>
                  <a:srgbClr val="FFFF00"/>
                </a:solidFill>
              </a:rPr>
              <a:t>1-</a:t>
            </a:r>
            <a:r>
              <a:rPr lang="en-US" dirty="0"/>
              <a:t> Carry genes coding for the production of enzymes that protect the cell from toxic </a:t>
            </a:r>
            <a:r>
              <a:rPr lang="en-US" dirty="0" smtClean="0"/>
              <a:t>substances.</a:t>
            </a:r>
          </a:p>
          <a:p>
            <a:pPr marL="36576" indent="0" algn="just" rtl="0">
              <a:buNone/>
            </a:pPr>
            <a:r>
              <a:rPr lang="en-US" b="1" dirty="0">
                <a:solidFill>
                  <a:srgbClr val="FFFF00"/>
                </a:solidFill>
              </a:rPr>
              <a:t>2-</a:t>
            </a:r>
            <a:r>
              <a:rPr lang="en-US" dirty="0"/>
              <a:t> Many virulence </a:t>
            </a:r>
            <a:r>
              <a:rPr lang="en-US" dirty="0" smtClean="0"/>
              <a:t>factors</a:t>
            </a:r>
          </a:p>
          <a:p>
            <a:pPr marL="36576" indent="0" algn="just" rtl="0">
              <a:buNone/>
            </a:pPr>
            <a:r>
              <a:rPr lang="en-US" b="1" dirty="0">
                <a:solidFill>
                  <a:srgbClr val="FFFF00"/>
                </a:solidFill>
              </a:rPr>
              <a:t>3-</a:t>
            </a:r>
            <a:r>
              <a:rPr lang="en-US" dirty="0"/>
              <a:t> Some plasmids code for production of a sex </a:t>
            </a:r>
            <a:r>
              <a:rPr lang="en-US" dirty="0" err="1"/>
              <a:t>pili</a:t>
            </a:r>
            <a:r>
              <a:rPr lang="en-US" dirty="0"/>
              <a:t>.</a:t>
            </a:r>
          </a:p>
          <a:p>
            <a:pPr marL="36576" indent="0" algn="just" rtl="0">
              <a:buNone/>
            </a:pPr>
            <a:r>
              <a:rPr lang="en-US" dirty="0" smtClean="0"/>
              <a:t>  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0824737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332656"/>
            <a:ext cx="8496944" cy="4525963"/>
          </a:xfrm>
          <a:solidFill>
            <a:srgbClr val="FF0000"/>
          </a:solidFill>
        </p:spPr>
        <p:txBody>
          <a:bodyPr/>
          <a:lstStyle/>
          <a:p>
            <a:pPr marL="36576" indent="0" algn="l" rtl="0">
              <a:buNone/>
            </a:pPr>
            <a:r>
              <a:rPr lang="en-US" b="1" dirty="0">
                <a:solidFill>
                  <a:srgbClr val="FFFF00"/>
                </a:solidFill>
              </a:rPr>
              <a:t>Spores: </a:t>
            </a:r>
            <a:r>
              <a:rPr lang="en-US" dirty="0"/>
              <a:t>Endospore are small, dehydrated, metabolically quiescent form that are produced by some bacteria in response to nutrient </a:t>
            </a:r>
            <a:r>
              <a:rPr lang="en-US" dirty="0" smtClean="0"/>
              <a:t>limitation.</a:t>
            </a:r>
          </a:p>
          <a:p>
            <a:pPr marL="36576" indent="0" algn="l" rtl="0">
              <a:buNone/>
            </a:pPr>
            <a:r>
              <a:rPr lang="en-US" sz="3200" b="1" dirty="0">
                <a:solidFill>
                  <a:srgbClr val="FFFF00"/>
                </a:solidFill>
              </a:rPr>
              <a:t>Function</a:t>
            </a:r>
            <a:endParaRPr lang="en-US" sz="3200" dirty="0">
              <a:solidFill>
                <a:srgbClr val="FFFF00"/>
              </a:solidFill>
            </a:endParaRPr>
          </a:p>
          <a:p>
            <a:pPr marL="36576" indent="0" algn="l" rtl="0">
              <a:buNone/>
            </a:pPr>
            <a:r>
              <a:rPr lang="en-US" dirty="0"/>
              <a:t>They make survival of organism possible under un-favorable condition like dry state. Spores are resistant to heat ,drying , freezing, and toxic chemicals.</a:t>
            </a:r>
          </a:p>
          <a:p>
            <a:pPr marL="36576" indent="0" algn="just" rtl="0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8872949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325659"/>
            <a:ext cx="8147050" cy="38367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5416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67744" y="1689482"/>
            <a:ext cx="5400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/>
            <a:r>
              <a:rPr lang="en-US" sz="5400" b="1" dirty="0"/>
              <a:t>bacteria</a:t>
            </a:r>
            <a:endParaRPr lang="ar-IQ" sz="66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729677" y="3212976"/>
            <a:ext cx="229229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3600" b="1" dirty="0" smtClean="0">
              <a:latin typeface="Arial Black" pitchFamily="34" charset="0"/>
            </a:endParaRPr>
          </a:p>
          <a:p>
            <a:pPr algn="ctr"/>
            <a:r>
              <a:rPr lang="en-US" sz="3600" b="1" dirty="0" smtClean="0">
                <a:latin typeface="Arial Black" pitchFamily="34" charset="0"/>
              </a:rPr>
              <a:t>Lab </a:t>
            </a:r>
            <a:r>
              <a:rPr lang="en-US" sz="3600" b="1" dirty="0" smtClean="0">
                <a:latin typeface="Arial Black" pitchFamily="34" charset="0"/>
              </a:rPr>
              <a:t>((8))</a:t>
            </a:r>
            <a:endParaRPr lang="ar-IQ" sz="3600" b="1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1354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476672"/>
            <a:ext cx="8496944" cy="5616624"/>
          </a:xfrm>
        </p:spPr>
        <p:txBody>
          <a:bodyPr/>
          <a:lstStyle/>
          <a:p>
            <a:pPr marL="36576" indent="0" algn="l">
              <a:buNone/>
            </a:pPr>
            <a:r>
              <a:rPr lang="en-US" b="1" dirty="0"/>
              <a:t>General characteristics of bacteria:</a:t>
            </a:r>
            <a:endParaRPr lang="en-US" dirty="0"/>
          </a:p>
          <a:p>
            <a:pPr marL="36576" indent="0" algn="l" rtl="0">
              <a:buNone/>
            </a:pPr>
            <a:r>
              <a:rPr lang="en-US" dirty="0" smtClean="0"/>
              <a:t>1- bacteria </a:t>
            </a:r>
            <a:r>
              <a:rPr lang="en-US" dirty="0"/>
              <a:t>are </a:t>
            </a:r>
            <a:r>
              <a:rPr lang="en-US" dirty="0" smtClean="0"/>
              <a:t>unicellular</a:t>
            </a:r>
          </a:p>
          <a:p>
            <a:pPr marL="36576" indent="0" algn="l" rtl="0">
              <a:buNone/>
            </a:pPr>
            <a:r>
              <a:rPr lang="en-US" dirty="0" smtClean="0"/>
              <a:t>2- </a:t>
            </a:r>
            <a:r>
              <a:rPr lang="en-US" dirty="0"/>
              <a:t>They are able of performing all essential process of life </a:t>
            </a:r>
            <a:endParaRPr lang="en-US" dirty="0" smtClean="0"/>
          </a:p>
          <a:p>
            <a:pPr marL="36576" indent="0" algn="l" rtl="0">
              <a:buNone/>
            </a:pPr>
            <a:r>
              <a:rPr lang="en-US" dirty="0" smtClean="0"/>
              <a:t>3- They </a:t>
            </a:r>
            <a:r>
              <a:rPr lang="en-US" dirty="0"/>
              <a:t>have rigid cell wall containing </a:t>
            </a:r>
            <a:r>
              <a:rPr lang="en-US" dirty="0" err="1"/>
              <a:t>muramic</a:t>
            </a:r>
            <a:r>
              <a:rPr lang="en-US" dirty="0"/>
              <a:t> acid.</a:t>
            </a:r>
            <a:r>
              <a:rPr lang="en-US" dirty="0" smtClean="0"/>
              <a:t> </a:t>
            </a:r>
          </a:p>
          <a:p>
            <a:pPr marL="36576" indent="0" algn="l" rtl="0">
              <a:buNone/>
            </a:pPr>
            <a:r>
              <a:rPr lang="en-US" dirty="0" smtClean="0"/>
              <a:t>4- </a:t>
            </a:r>
            <a:r>
              <a:rPr lang="en-US" dirty="0"/>
              <a:t>Most bacteria are so small that their size is measure in terms of micron. </a:t>
            </a:r>
            <a:endParaRPr lang="en-US" dirty="0" smtClean="0"/>
          </a:p>
          <a:p>
            <a:pPr marL="36576" indent="0" algn="l" rtl="0">
              <a:buNone/>
            </a:pPr>
            <a:r>
              <a:rPr lang="en-US" dirty="0" smtClean="0"/>
              <a:t>5- </a:t>
            </a:r>
            <a:r>
              <a:rPr lang="en-US" dirty="0"/>
              <a:t>The major form of </a:t>
            </a:r>
            <a:r>
              <a:rPr lang="en-US" dirty="0" smtClean="0"/>
              <a:t>bacteria (</a:t>
            </a:r>
            <a:r>
              <a:rPr lang="en-US" b="1" dirty="0"/>
              <a:t>spheres, rods, curved rod, and </a:t>
            </a:r>
            <a:r>
              <a:rPr lang="en-US" b="1" dirty="0" smtClean="0"/>
              <a:t>spiral</a:t>
            </a:r>
            <a:r>
              <a:rPr lang="en-US" dirty="0" smtClean="0"/>
              <a:t>)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549113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23528" y="260648"/>
            <a:ext cx="8568952" cy="4525963"/>
          </a:xfrm>
          <a:solidFill>
            <a:srgbClr val="FF0000"/>
          </a:solidFill>
        </p:spPr>
        <p:txBody>
          <a:bodyPr/>
          <a:lstStyle/>
          <a:p>
            <a:pPr marL="36576" indent="0" algn="l" rtl="0">
              <a:buNone/>
            </a:pPr>
            <a:r>
              <a:rPr lang="en-US" b="1" dirty="0" smtClean="0"/>
              <a:t>Bacterial structures</a:t>
            </a:r>
          </a:p>
          <a:p>
            <a:pPr marL="36576" indent="0" algn="l" rtl="0">
              <a:buNone/>
            </a:pPr>
            <a:r>
              <a:rPr lang="en-US" b="1" dirty="0" smtClean="0"/>
              <a:t>1- capsule: </a:t>
            </a:r>
            <a:r>
              <a:rPr lang="en-US" dirty="0"/>
              <a:t>is the kind of hydrophilic gel surround many bacterial cells. </a:t>
            </a:r>
            <a:endParaRPr lang="en-US" dirty="0" smtClean="0"/>
          </a:p>
          <a:p>
            <a:pPr marL="36576" indent="0" algn="l" rtl="0">
              <a:buNone/>
            </a:pPr>
            <a:r>
              <a:rPr lang="en-US" b="1" dirty="0"/>
              <a:t>Functions</a:t>
            </a:r>
            <a:endParaRPr lang="en-US" dirty="0"/>
          </a:p>
          <a:p>
            <a:pPr marL="36576" indent="0" algn="l" rtl="0">
              <a:buNone/>
            </a:pPr>
            <a:r>
              <a:rPr lang="en-US" dirty="0"/>
              <a:t>1- Capsule can protect bacteria</a:t>
            </a:r>
          </a:p>
          <a:p>
            <a:pPr marL="36576" indent="0" algn="l">
              <a:buNone/>
            </a:pPr>
            <a:r>
              <a:rPr lang="en-US" dirty="0" smtClean="0"/>
              <a:t>2- Role </a:t>
            </a:r>
            <a:r>
              <a:rPr lang="en-US" dirty="0"/>
              <a:t>capsule in adherence </a:t>
            </a:r>
            <a:r>
              <a:rPr lang="en-US" dirty="0" smtClean="0"/>
              <a:t>and </a:t>
            </a:r>
            <a:r>
              <a:rPr lang="en-US" dirty="0"/>
              <a:t>colonization </a:t>
            </a:r>
          </a:p>
          <a:p>
            <a:pPr marL="36576" indent="0" algn="l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962259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332656"/>
            <a:ext cx="8136904" cy="5832648"/>
          </a:xfrm>
          <a:solidFill>
            <a:srgbClr val="FF0000"/>
          </a:solidFill>
        </p:spPr>
        <p:txBody>
          <a:bodyPr>
            <a:normAutofit/>
          </a:bodyPr>
          <a:lstStyle/>
          <a:p>
            <a:pPr marL="36576" lvl="0" indent="0" algn="l" rtl="0">
              <a:buNone/>
            </a:pPr>
            <a:r>
              <a:rPr lang="en-US" b="1" dirty="0" smtClean="0">
                <a:solidFill>
                  <a:srgbClr val="FFFF00"/>
                </a:solidFill>
              </a:rPr>
              <a:t>2- Cell </a:t>
            </a:r>
            <a:r>
              <a:rPr lang="en-US" b="1" dirty="0">
                <a:solidFill>
                  <a:srgbClr val="FFFF00"/>
                </a:solidFill>
              </a:rPr>
              <a:t>wall: </a:t>
            </a:r>
            <a:r>
              <a:rPr lang="en-US" dirty="0"/>
              <a:t>Internal to the capsule, rigid wall surround all bacteria cells.</a:t>
            </a:r>
          </a:p>
          <a:p>
            <a:pPr marL="36576" indent="0" algn="l" rtl="0">
              <a:buNone/>
            </a:pPr>
            <a:r>
              <a:rPr lang="en-US" b="1" dirty="0">
                <a:solidFill>
                  <a:srgbClr val="FFFF00"/>
                </a:solidFill>
              </a:rPr>
              <a:t>Functions</a:t>
            </a:r>
            <a:endParaRPr lang="en-US" dirty="0">
              <a:solidFill>
                <a:srgbClr val="FFFF00"/>
              </a:solidFill>
            </a:endParaRPr>
          </a:p>
          <a:p>
            <a:pPr marL="36576" indent="0" algn="l" rtl="0">
              <a:buNone/>
            </a:pPr>
            <a:r>
              <a:rPr lang="en-US" b="1" dirty="0">
                <a:solidFill>
                  <a:srgbClr val="FFFF00"/>
                </a:solidFill>
              </a:rPr>
              <a:t>1-</a:t>
            </a:r>
            <a:r>
              <a:rPr lang="en-US" dirty="0"/>
              <a:t>Cell wall protect the cell from mechanical disruption and from being burst by the turgor pressure</a:t>
            </a:r>
          </a:p>
          <a:p>
            <a:pPr marL="36576" indent="0" algn="l" rtl="0">
              <a:buNone/>
            </a:pPr>
            <a:r>
              <a:rPr lang="en-US" b="1" dirty="0">
                <a:solidFill>
                  <a:srgbClr val="FFFF00"/>
                </a:solidFill>
              </a:rPr>
              <a:t>2-</a:t>
            </a:r>
            <a:r>
              <a:rPr lang="en-US" dirty="0"/>
              <a:t>Provides a barrier against toxic chemical &amp; biological agents.</a:t>
            </a:r>
          </a:p>
          <a:p>
            <a:pPr marL="36576" indent="0" algn="l" rtl="0">
              <a:buNone/>
            </a:pPr>
            <a:r>
              <a:rPr lang="en-US" b="1" dirty="0">
                <a:solidFill>
                  <a:srgbClr val="FFFF00"/>
                </a:solidFill>
              </a:rPr>
              <a:t>3-</a:t>
            </a:r>
            <a:r>
              <a:rPr lang="en-US" dirty="0"/>
              <a:t>Cell wall is responsible for the shape of the cell.</a:t>
            </a:r>
          </a:p>
          <a:p>
            <a:pPr marL="36576" indent="0" algn="l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1125876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332656"/>
            <a:ext cx="8424936" cy="5256584"/>
          </a:xfrm>
          <a:solidFill>
            <a:srgbClr val="FF0000"/>
          </a:solidFill>
        </p:spPr>
        <p:txBody>
          <a:bodyPr>
            <a:normAutofit lnSpcReduction="10000"/>
          </a:bodyPr>
          <a:lstStyle/>
          <a:p>
            <a:pPr marL="36576" lvl="0" indent="0" algn="l" rtl="0">
              <a:buNone/>
            </a:pPr>
            <a:r>
              <a:rPr lang="en-US" b="1" dirty="0" smtClean="0">
                <a:solidFill>
                  <a:srgbClr val="FFFF00"/>
                </a:solidFill>
              </a:rPr>
              <a:t>3- </a:t>
            </a:r>
            <a:r>
              <a:rPr lang="en-US" b="1" dirty="0">
                <a:solidFill>
                  <a:srgbClr val="FFFF00"/>
                </a:solidFill>
              </a:rPr>
              <a:t>Cell </a:t>
            </a:r>
            <a:r>
              <a:rPr lang="en-US" b="1" dirty="0" err="1" smtClean="0">
                <a:solidFill>
                  <a:srgbClr val="FFFF00"/>
                </a:solidFill>
              </a:rPr>
              <a:t>membrane:</a:t>
            </a:r>
            <a:r>
              <a:rPr lang="en-US" dirty="0" err="1"/>
              <a:t>Cell</a:t>
            </a:r>
            <a:r>
              <a:rPr lang="en-US" dirty="0"/>
              <a:t> membrane of bacteria is containing phospholipids and proteins. </a:t>
            </a:r>
          </a:p>
          <a:p>
            <a:pPr marL="36576" indent="0" algn="l" rtl="0">
              <a:buNone/>
            </a:pPr>
            <a:r>
              <a:rPr lang="en-US" b="1" dirty="0">
                <a:solidFill>
                  <a:srgbClr val="FFFF00"/>
                </a:solidFill>
              </a:rPr>
              <a:t>Functions</a:t>
            </a:r>
            <a:endParaRPr lang="en-US" dirty="0">
              <a:solidFill>
                <a:srgbClr val="FFFF00"/>
              </a:solidFill>
            </a:endParaRPr>
          </a:p>
          <a:p>
            <a:pPr marL="36576" indent="0" algn="l" rtl="0">
              <a:buNone/>
            </a:pPr>
            <a:r>
              <a:rPr lang="en-US" b="1" dirty="0">
                <a:solidFill>
                  <a:srgbClr val="FFFF00"/>
                </a:solidFill>
              </a:rPr>
              <a:t>1-</a:t>
            </a:r>
            <a:r>
              <a:rPr lang="en-US" dirty="0"/>
              <a:t> Contain the entire electron transport system in the cell ( like to the mitochondria)</a:t>
            </a:r>
          </a:p>
          <a:p>
            <a:pPr marL="36576" indent="0" algn="l" rtl="0">
              <a:buNone/>
            </a:pPr>
            <a:r>
              <a:rPr lang="en-US" b="1" dirty="0">
                <a:solidFill>
                  <a:srgbClr val="FFFF00"/>
                </a:solidFill>
              </a:rPr>
              <a:t>2-</a:t>
            </a:r>
            <a:r>
              <a:rPr lang="en-US" dirty="0"/>
              <a:t> Contains </a:t>
            </a:r>
            <a:r>
              <a:rPr lang="en-US" dirty="0" err="1"/>
              <a:t>recipto</a:t>
            </a:r>
            <a:r>
              <a:rPr lang="en-US" dirty="0"/>
              <a:t> proteins that function in </a:t>
            </a:r>
            <a:r>
              <a:rPr lang="en-US" dirty="0" smtClean="0"/>
              <a:t>chemo taxis</a:t>
            </a:r>
          </a:p>
          <a:p>
            <a:pPr marL="36576" indent="0" algn="l" rtl="0">
              <a:buNone/>
            </a:pPr>
            <a:r>
              <a:rPr lang="en-US" b="1" dirty="0">
                <a:solidFill>
                  <a:srgbClr val="FFFF00"/>
                </a:solidFill>
              </a:rPr>
              <a:t>3-</a:t>
            </a:r>
            <a:r>
              <a:rPr lang="en-US" dirty="0"/>
              <a:t> Involved in secretion to the exterior of proteins (</a:t>
            </a:r>
            <a:r>
              <a:rPr lang="en-US" dirty="0" err="1"/>
              <a:t>exoproteins</a:t>
            </a:r>
            <a:r>
              <a:rPr lang="en-US" dirty="0"/>
              <a:t>), </a:t>
            </a:r>
          </a:p>
          <a:p>
            <a:pPr marL="36576" indent="0" algn="l" rtl="0">
              <a:buNone/>
            </a:pPr>
            <a:endParaRPr lang="en-US" b="1" dirty="0" smtClean="0">
              <a:solidFill>
                <a:srgbClr val="FFFF00"/>
              </a:solidFill>
            </a:endParaRPr>
          </a:p>
          <a:p>
            <a:pPr marL="36576" indent="0" algn="l" rtl="0">
              <a:buNone/>
            </a:pPr>
            <a:r>
              <a:rPr lang="en-US" b="1" dirty="0" smtClean="0"/>
              <a:t>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0592354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332656"/>
            <a:ext cx="8280920" cy="4525963"/>
          </a:xfrm>
          <a:solidFill>
            <a:srgbClr val="FF0000"/>
          </a:solidFill>
        </p:spPr>
        <p:txBody>
          <a:bodyPr/>
          <a:lstStyle/>
          <a:p>
            <a:pPr marL="36576" lvl="0" indent="0" algn="l">
              <a:buNone/>
            </a:pPr>
            <a:r>
              <a:rPr lang="en-US" b="1" dirty="0">
                <a:solidFill>
                  <a:srgbClr val="FFFF00"/>
                </a:solidFill>
              </a:rPr>
              <a:t>Flagella : </a:t>
            </a:r>
            <a:r>
              <a:rPr lang="en-US" dirty="0"/>
              <a:t>are organelles of motility found in many species of bacteria (G+ and G-) . They may distributed:</a:t>
            </a:r>
          </a:p>
          <a:p>
            <a:pPr marL="36576" indent="0" algn="l">
              <a:buNone/>
            </a:pPr>
            <a:r>
              <a:rPr lang="en-US" b="1" dirty="0"/>
              <a:t>Functions: </a:t>
            </a:r>
            <a:r>
              <a:rPr lang="en-US" dirty="0"/>
              <a:t>Motility</a:t>
            </a:r>
          </a:p>
          <a:p>
            <a:pPr marL="36576" indent="0" algn="l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614960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476672"/>
            <a:ext cx="8352928" cy="4525963"/>
          </a:xfrm>
          <a:solidFill>
            <a:srgbClr val="FF0000"/>
          </a:solidFill>
        </p:spPr>
        <p:txBody>
          <a:bodyPr/>
          <a:lstStyle/>
          <a:p>
            <a:pPr marL="36576" indent="0" algn="l" rtl="0">
              <a:buNone/>
            </a:pPr>
            <a:r>
              <a:rPr lang="en-US" b="1" dirty="0" err="1">
                <a:solidFill>
                  <a:srgbClr val="FFFF00"/>
                </a:solidFill>
              </a:rPr>
              <a:t>Pili</a:t>
            </a:r>
            <a:r>
              <a:rPr lang="en-US" b="1" dirty="0">
                <a:solidFill>
                  <a:srgbClr val="FFFF00"/>
                </a:solidFill>
              </a:rPr>
              <a:t>: </a:t>
            </a:r>
            <a:r>
              <a:rPr lang="en-US" dirty="0"/>
              <a:t>are molecular found on the surface of cells of many G+ and G- species. </a:t>
            </a:r>
            <a:endParaRPr lang="en-US" dirty="0" smtClean="0"/>
          </a:p>
          <a:p>
            <a:pPr algn="l" rtl="0">
              <a:buFont typeface="Wingdings" pitchFamily="2" charset="2"/>
              <a:buChar char="v"/>
            </a:pPr>
            <a:r>
              <a:rPr lang="en-US" b="1" dirty="0">
                <a:solidFill>
                  <a:srgbClr val="FFFF00"/>
                </a:solidFill>
              </a:rPr>
              <a:t>There are two general classes</a:t>
            </a:r>
            <a:r>
              <a:rPr lang="en-US" dirty="0" smtClean="0">
                <a:solidFill>
                  <a:srgbClr val="FFFF00"/>
                </a:solidFill>
              </a:rPr>
              <a:t>.</a:t>
            </a:r>
          </a:p>
          <a:p>
            <a:pPr marL="36576" indent="0" algn="l" rtl="0">
              <a:buNone/>
            </a:pPr>
            <a:r>
              <a:rPr lang="en-US" dirty="0"/>
              <a:t>1- Common </a:t>
            </a:r>
            <a:r>
              <a:rPr lang="en-US" dirty="0" err="1"/>
              <a:t>pili</a:t>
            </a:r>
            <a:r>
              <a:rPr lang="en-US" dirty="0"/>
              <a:t> : </a:t>
            </a:r>
            <a:endParaRPr lang="en-US" dirty="0" smtClean="0"/>
          </a:p>
          <a:p>
            <a:pPr marL="36576" indent="0" algn="l" rtl="0">
              <a:buNone/>
            </a:pPr>
            <a:r>
              <a:rPr lang="en-US" dirty="0"/>
              <a:t>2- Sex </a:t>
            </a:r>
            <a:r>
              <a:rPr lang="en-US" dirty="0" err="1"/>
              <a:t>pili</a:t>
            </a:r>
            <a:r>
              <a:rPr lang="en-US" dirty="0"/>
              <a:t> </a:t>
            </a:r>
            <a:r>
              <a:rPr lang="en-US" dirty="0" smtClean="0"/>
              <a:t>:</a:t>
            </a:r>
          </a:p>
          <a:p>
            <a:pPr algn="l" rtl="0">
              <a:buFont typeface="Wingdings" pitchFamily="2" charset="2"/>
              <a:buChar char="v"/>
            </a:pPr>
            <a:r>
              <a:rPr lang="en-US" b="1" dirty="0">
                <a:solidFill>
                  <a:srgbClr val="FFFF00"/>
                </a:solidFill>
              </a:rPr>
              <a:t>Function</a:t>
            </a:r>
            <a:endParaRPr lang="en-US" dirty="0">
              <a:solidFill>
                <a:srgbClr val="FFFF00"/>
              </a:solidFill>
            </a:endParaRPr>
          </a:p>
          <a:p>
            <a:pPr marL="36576" indent="0" algn="l" rtl="0">
              <a:buNone/>
            </a:pPr>
            <a:r>
              <a:rPr lang="en-US" dirty="0"/>
              <a:t>There are adhesions, which are responsible for the ability of bacteria to colonization.</a:t>
            </a:r>
          </a:p>
          <a:p>
            <a:pPr marL="36576" indent="0" algn="l" rtl="0">
              <a:buNone/>
            </a:pPr>
            <a:endParaRPr lang="en-US" dirty="0">
              <a:solidFill>
                <a:srgbClr val="FFFF00"/>
              </a:solidFill>
            </a:endParaRPr>
          </a:p>
          <a:p>
            <a:pPr marL="36576" indent="0" algn="l" rtl="0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2681464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548680"/>
            <a:ext cx="8712968" cy="4525963"/>
          </a:xfrm>
          <a:solidFill>
            <a:srgbClr val="FF0000"/>
          </a:solidFill>
        </p:spPr>
        <p:txBody>
          <a:bodyPr/>
          <a:lstStyle/>
          <a:p>
            <a:pPr marL="36576" indent="0" algn="l">
              <a:buNone/>
            </a:pPr>
            <a:r>
              <a:rPr lang="en-US" b="1" dirty="0">
                <a:solidFill>
                  <a:srgbClr val="FFFF00"/>
                </a:solidFill>
              </a:rPr>
              <a:t>Cytosol: </a:t>
            </a:r>
            <a:r>
              <a:rPr lang="en-US" dirty="0"/>
              <a:t>is bounded by the cell membrane. It appear granular because its contain ribosomes. </a:t>
            </a:r>
            <a:endParaRPr lang="en-US" dirty="0" smtClean="0"/>
          </a:p>
          <a:p>
            <a:pPr marL="36576" indent="0" algn="l" rtl="0">
              <a:buNone/>
            </a:pPr>
            <a:r>
              <a:rPr lang="en-US" b="1" dirty="0">
                <a:solidFill>
                  <a:srgbClr val="FFFF00"/>
                </a:solidFill>
              </a:rPr>
              <a:t>Functions</a:t>
            </a:r>
            <a:endParaRPr lang="en-US" dirty="0">
              <a:solidFill>
                <a:srgbClr val="FFFF00"/>
              </a:solidFill>
            </a:endParaRPr>
          </a:p>
          <a:p>
            <a:pPr marL="36576" indent="0" algn="l" rtl="0">
              <a:buNone/>
            </a:pPr>
            <a:r>
              <a:rPr lang="en-US" b="1" dirty="0">
                <a:solidFill>
                  <a:srgbClr val="FFFF00"/>
                </a:solidFill>
              </a:rPr>
              <a:t>1-</a:t>
            </a:r>
            <a:r>
              <a:rPr lang="en-US" dirty="0"/>
              <a:t> All of the metabolic reaction of the cell take place in the cytosol</a:t>
            </a:r>
          </a:p>
          <a:p>
            <a:pPr marL="36576" indent="0" algn="l" rtl="0">
              <a:buNone/>
            </a:pPr>
            <a:r>
              <a:rPr lang="en-US" b="1" dirty="0">
                <a:solidFill>
                  <a:srgbClr val="FFFF00"/>
                </a:solidFill>
              </a:rPr>
              <a:t>2-</a:t>
            </a:r>
            <a:r>
              <a:rPr lang="en-US" dirty="0"/>
              <a:t> Major location of a great fraction of the 2000-3000 different enzymes of the cell</a:t>
            </a:r>
          </a:p>
          <a:p>
            <a:pPr marL="36576" indent="0" algn="l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883347916"/>
      </p:ext>
    </p:extLst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204</TotalTime>
  <Words>456</Words>
  <Application>Microsoft Office PowerPoint</Application>
  <PresentationFormat>On-screen Show (4:3)</PresentationFormat>
  <Paragraphs>53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Technic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Maher</dc:creator>
  <cp:lastModifiedBy>Maher</cp:lastModifiedBy>
  <cp:revision>22</cp:revision>
  <dcterms:created xsi:type="dcterms:W3CDTF">2019-09-14T08:07:35Z</dcterms:created>
  <dcterms:modified xsi:type="dcterms:W3CDTF">2019-09-23T07:55:57Z</dcterms:modified>
</cp:coreProperties>
</file>